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515" r:id="rId4"/>
    <p:sldId id="400" r:id="rId5"/>
    <p:sldId id="329" r:id="rId6"/>
    <p:sldId id="274" r:id="rId7"/>
    <p:sldId id="525" r:id="rId8"/>
    <p:sldId id="370" r:id="rId9"/>
    <p:sldId id="371" r:id="rId10"/>
    <p:sldId id="372" r:id="rId11"/>
    <p:sldId id="374" r:id="rId12"/>
    <p:sldId id="360" r:id="rId13"/>
    <p:sldId id="399" r:id="rId14"/>
    <p:sldId id="518" r:id="rId15"/>
    <p:sldId id="514" r:id="rId16"/>
    <p:sldId id="257" r:id="rId17"/>
    <p:sldId id="494" r:id="rId18"/>
    <p:sldId id="517" r:id="rId19"/>
    <p:sldId id="516" r:id="rId20"/>
    <p:sldId id="521" r:id="rId21"/>
    <p:sldId id="519" r:id="rId22"/>
    <p:sldId id="520" r:id="rId23"/>
    <p:sldId id="470" r:id="rId24"/>
    <p:sldId id="524" r:id="rId25"/>
    <p:sldId id="499" r:id="rId26"/>
    <p:sldId id="500" r:id="rId27"/>
    <p:sldId id="501" r:id="rId28"/>
    <p:sldId id="479" r:id="rId29"/>
    <p:sldId id="481" r:id="rId30"/>
    <p:sldId id="469" r:id="rId31"/>
    <p:sldId id="495" r:id="rId32"/>
    <p:sldId id="483" r:id="rId33"/>
    <p:sldId id="466" r:id="rId34"/>
    <p:sldId id="467" r:id="rId35"/>
    <p:sldId id="484" r:id="rId36"/>
    <p:sldId id="482" r:id="rId37"/>
    <p:sldId id="497" r:id="rId38"/>
    <p:sldId id="498" r:id="rId39"/>
    <p:sldId id="485" r:id="rId40"/>
    <p:sldId id="486" r:id="rId41"/>
    <p:sldId id="488" r:id="rId42"/>
    <p:sldId id="487" r:id="rId43"/>
    <p:sldId id="492" r:id="rId44"/>
    <p:sldId id="49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06"/>
    <p:restoredTop sz="96790"/>
  </p:normalViewPr>
  <p:slideViewPr>
    <p:cSldViewPr snapToGrid="0" snapToObjects="1">
      <p:cViewPr>
        <p:scale>
          <a:sx n="100" d="100"/>
          <a:sy n="100" d="100"/>
        </p:scale>
        <p:origin x="352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74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043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217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443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796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284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407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05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90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73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2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Barbados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Problems of scale when analyzing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(Computational paradigms in molecular biology revisited)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Barbados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Calibri" charset="0"/>
              </a:rPr>
              <a:t>Normalization is no help at all</a:t>
            </a:r>
            <a:endParaRPr lang="en-US" dirty="0"/>
          </a:p>
        </p:txBody>
      </p:sp>
      <p:pic>
        <p:nvPicPr>
          <p:cNvPr id="9" name="Content Placeholder 8" descr="des_normAC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3" b="-788"/>
          <a:stretch/>
        </p:blipFill>
        <p:spPr>
          <a:xfrm>
            <a:off x="2392680" y="1781564"/>
            <a:ext cx="7406640" cy="280834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38029" y="4839309"/>
            <a:ext cx="531594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20" dirty="0"/>
              <a:t>Once data are on the simplex, they cannot be removed easily</a:t>
            </a:r>
          </a:p>
        </p:txBody>
      </p:sp>
    </p:spTree>
    <p:extLst>
      <p:ext uri="{BB962C8B-B14F-4D97-AF65-F5344CB8AC3E}">
        <p14:creationId xmlns:p14="http://schemas.microsoft.com/office/powerpoint/2010/main" val="2271222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2853969" y="3628506"/>
            <a:ext cx="5346015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As we will see there is an important hidden assumption 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2392682" y="2306005"/>
            <a:ext cx="4083368" cy="224599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190399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34F48-85F4-6E4D-BB13-294AEFBC6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ALDEx2 under the hood 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BDFD54-39DB-A54D-BEC9-B4AAA9B53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051" y="1847851"/>
            <a:ext cx="4473239" cy="4351338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ECB8D-E663-DD40-B0E8-B8CE401A9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0B960-8F8C-224B-8F32-C316BD592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2CFE1B-CCD4-E846-B729-D15C5ED21A03}"/>
              </a:ext>
            </a:extLst>
          </p:cNvPr>
          <p:cNvSpPr/>
          <p:nvPr/>
        </p:nvSpPr>
        <p:spPr>
          <a:xfrm>
            <a:off x="4552951" y="1847852"/>
            <a:ext cx="1757735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CLR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70D00D-B787-3F4C-A1AE-A74DDA8D929D}"/>
              </a:ext>
            </a:extLst>
          </p:cNvPr>
          <p:cNvSpPr/>
          <p:nvPr/>
        </p:nvSpPr>
        <p:spPr>
          <a:xfrm>
            <a:off x="6653586" y="1847851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Dispersion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169536-5DF5-1949-9F4F-9DD7884A4A4E}"/>
              </a:ext>
            </a:extLst>
          </p:cNvPr>
          <p:cNvSpPr/>
          <p:nvPr/>
        </p:nvSpPr>
        <p:spPr>
          <a:xfrm>
            <a:off x="4382742" y="4091444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FA5916-521C-494C-9521-89188553540A}"/>
              </a:ext>
            </a:extLst>
          </p:cNvPr>
          <p:cNvSpPr/>
          <p:nvPr/>
        </p:nvSpPr>
        <p:spPr>
          <a:xfrm>
            <a:off x="6741928" y="4091444"/>
            <a:ext cx="2098150" cy="3467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Effect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6592F3-5EC6-D549-96B6-55AE042F17A9}"/>
              </a:ext>
            </a:extLst>
          </p:cNvPr>
          <p:cNvSpPr txBox="1"/>
          <p:nvPr/>
        </p:nvSpPr>
        <p:spPr>
          <a:xfrm>
            <a:off x="2135701" y="3703884"/>
            <a:ext cx="197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aldex.plotFeature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23101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</a:t>
            </a:r>
          </a:p>
          <a:p>
            <a:pPr lvl="1"/>
            <a:endParaRPr lang="en-US" dirty="0"/>
          </a:p>
          <a:p>
            <a:r>
              <a:rPr lang="en-US" dirty="0"/>
              <a:t>Bad data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endParaRPr lang="en-US" dirty="0"/>
          </a:p>
          <a:p>
            <a:r>
              <a:rPr lang="en-US" dirty="0"/>
              <a:t>General lack of robustness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15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16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Drivers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17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18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E1F2344-1A18-2E13-4DF2-8648F8157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08FB2E-A8C5-BEB9-B267-BFD5F170E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9" y="1870075"/>
            <a:ext cx="11143881" cy="396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be actually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36316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Identify what drives the difference between groups</a:t>
            </a:r>
          </a:p>
          <a:p>
            <a:endParaRPr lang="en-US" dirty="0"/>
          </a:p>
          <a:p>
            <a:r>
              <a:rPr lang="en-US" sz="2400" dirty="0"/>
              <a:t>Ideally analyses are internally consistent</a:t>
            </a:r>
          </a:p>
          <a:p>
            <a:endParaRPr lang="en-US" sz="2400" dirty="0"/>
          </a:p>
          <a:p>
            <a:r>
              <a:rPr lang="en-US" sz="2400" dirty="0"/>
              <a:t>Ideally analyses are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4007707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‘Bad’ HTS data is shockingly easy to generate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0A324-7D14-D13F-A31E-7BDD98B81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397" y="1651000"/>
            <a:ext cx="5634342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dirty="0"/>
              <a:t>‘Bad’ HTS data is shockingly easy to generate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21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/>
              <a:t>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690688"/>
            <a:ext cx="57404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endParaRPr lang="en-CA" sz="3200" dirty="0"/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CA" sz="2800" dirty="0"/>
              <a:t>&gt;2/3 transcripts ‘significant’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endParaRPr lang="en-CA" sz="3200" dirty="0"/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CA" sz="2800" dirty="0"/>
              <a:t>3.1% transcripts significant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7252EF-9946-803B-98CF-270F4EE2A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400" y="920750"/>
            <a:ext cx="51816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24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51470-59D8-750C-56F8-EEF4968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Formally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8C4A9-A615-CBE8-D3EB-2D3CA7F0E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data table is a composition containing only relative data: 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</a:p>
          <a:p>
            <a:pPr lvl="1"/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 is a D x N matrix </a:t>
            </a:r>
          </a:p>
          <a:p>
            <a:pPr lvl="1"/>
            <a:endParaRPr lang="en-US" dirty="0"/>
          </a:p>
          <a:p>
            <a:r>
              <a:rPr lang="en-US" dirty="0"/>
              <a:t>We want to know something about the environment: </a:t>
            </a:r>
            <a:r>
              <a:rPr lang="en-US" b="1" dirty="0"/>
              <a:t>W</a:t>
            </a:r>
          </a:p>
          <a:p>
            <a:pPr lvl="1"/>
            <a:r>
              <a:rPr lang="en-US" b="1" dirty="0"/>
              <a:t>W=W</a:t>
            </a:r>
            <a:r>
              <a:rPr lang="en-US" baseline="30000" dirty="0"/>
              <a:t>∥ </a:t>
            </a:r>
            <a:r>
              <a:rPr lang="en-US" b="1" dirty="0"/>
              <a:t>W</a:t>
            </a:r>
            <a:r>
              <a:rPr lang="en-US" b="1" baseline="30000" dirty="0"/>
              <a:t>⟂</a:t>
            </a:r>
          </a:p>
          <a:p>
            <a:pPr lvl="1"/>
            <a:r>
              <a:rPr lang="en-US" b="1" dirty="0"/>
              <a:t>W</a:t>
            </a:r>
            <a:r>
              <a:rPr lang="en-US" dirty="0"/>
              <a:t> is a D x N matrix</a:t>
            </a:r>
          </a:p>
          <a:p>
            <a:pPr lvl="1"/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≅ </a:t>
            </a:r>
            <a:r>
              <a:rPr lang="en-US" b="1" dirty="0" err="1"/>
              <a:t>W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endParaRPr lang="en-US" baseline="-25000" dirty="0"/>
          </a:p>
          <a:p>
            <a:pPr lvl="1"/>
            <a:endParaRPr lang="en-US" baseline="30000" dirty="0"/>
          </a:p>
          <a:p>
            <a:r>
              <a:rPr lang="en-US" dirty="0"/>
              <a:t>Is a realistic estimate of </a:t>
            </a:r>
            <a:r>
              <a:rPr lang="en-US" b="1" dirty="0"/>
              <a:t>W </a:t>
            </a:r>
            <a:r>
              <a:rPr lang="en-US" dirty="0"/>
              <a:t>hopeless?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3FEEB-AB86-20B9-185A-1DDF35B41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B1454-82AB-9688-E13B-4C545015A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526702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A6F66-FE06-3C4B-A0AA-8EEF3FE0A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E3F25-1369-F817-6A1A-9CE8FA7C4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Enter Scale </a:t>
            </a:r>
            <a:r>
              <a:rPr lang="en-US" sz="1200" b="1" dirty="0"/>
              <a:t>(</a:t>
            </a:r>
            <a:r>
              <a:rPr lang="en-US" sz="1200" b="1" dirty="0" err="1"/>
              <a:t>Silverman,Nixon</a:t>
            </a:r>
            <a:r>
              <a:rPr lang="en-US" sz="1200" b="1" dirty="0"/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02FA1-56D7-7A54-D7C1-B23E03A51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Data are normalized to make samples commensurate</a:t>
            </a:r>
          </a:p>
          <a:p>
            <a:pPr lvl="1"/>
            <a:r>
              <a:rPr lang="en-US" dirty="0"/>
              <a:t>Normalizations try to find latent information </a:t>
            </a:r>
          </a:p>
          <a:p>
            <a:pPr lvl="1"/>
            <a:r>
              <a:rPr lang="en-US" dirty="0"/>
              <a:t>Always assume most parts are invariant …</a:t>
            </a:r>
          </a:p>
          <a:p>
            <a:r>
              <a:rPr lang="en-US" dirty="0"/>
              <a:t>Normalizations are ratios (r)</a:t>
            </a:r>
          </a:p>
          <a:p>
            <a:pPr lvl="1"/>
            <a:r>
              <a:rPr lang="en-US" b="1" dirty="0"/>
              <a:t>Y</a:t>
            </a:r>
            <a:r>
              <a:rPr lang="en-US" baseline="30000" dirty="0"/>
              <a:t>∥(r)</a:t>
            </a:r>
            <a:r>
              <a:rPr lang="en-US" baseline="-25000" dirty="0" err="1"/>
              <a:t>dn</a:t>
            </a:r>
            <a:r>
              <a:rPr lang="en-US" dirty="0"/>
              <a:t>= 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/ 𝑓(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True for RPKM, TPM, proportion, RLE, TMM, CLR, ILR, …</a:t>
            </a:r>
          </a:p>
          <a:p>
            <a:pPr lvl="1"/>
            <a:endParaRPr lang="en-US" dirty="0"/>
          </a:p>
          <a:p>
            <a:r>
              <a:rPr lang="en-US" dirty="0"/>
              <a:t>The CLR can be interpreted as a scale</a:t>
            </a:r>
            <a:endParaRPr lang="en-US" baseline="30000" dirty="0"/>
          </a:p>
          <a:p>
            <a:pPr lvl="1"/>
            <a:r>
              <a:rPr lang="en-US" dirty="0"/>
              <a:t>CLR(</a:t>
            </a:r>
            <a:r>
              <a:rPr lang="en-US" b="1" dirty="0"/>
              <a:t>Y</a:t>
            </a:r>
            <a:r>
              <a:rPr lang="en-US" baseline="30000" dirty="0"/>
              <a:t>∥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dirty="0"/>
              <a:t>) – 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log</a:t>
            </a:r>
            <a:r>
              <a:rPr lang="en-US" baseline="-25000" dirty="0"/>
              <a:t>2</a:t>
            </a:r>
            <a:r>
              <a:rPr lang="en-US" dirty="0"/>
              <a:t>( 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dn</a:t>
            </a:r>
            <a:r>
              <a:rPr lang="en-US" baseline="-25000" dirty="0"/>
              <a:t> </a:t>
            </a:r>
            <a:r>
              <a:rPr lang="en-US" dirty="0"/>
              <a:t>* 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)</a:t>
            </a:r>
          </a:p>
          <a:p>
            <a:pPr lvl="1"/>
            <a:r>
              <a:rPr lang="en-US" dirty="0"/>
              <a:t>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≅ </a:t>
            </a:r>
            <a:r>
              <a:rPr lang="en-US" b="1" dirty="0" err="1"/>
              <a:t>W</a:t>
            </a:r>
            <a:r>
              <a:rPr lang="en-US" b="1" baseline="30000" dirty="0" err="1"/>
              <a:t>⟂</a:t>
            </a:r>
            <a:r>
              <a:rPr lang="en-US" baseline="-25000" dirty="0" err="1"/>
              <a:t>.n</a:t>
            </a:r>
            <a:endParaRPr lang="en-US" baseline="-25000" dirty="0"/>
          </a:p>
          <a:p>
            <a:endParaRPr lang="en-US" dirty="0"/>
          </a:p>
          <a:p>
            <a:r>
              <a:rPr lang="en-US" dirty="0"/>
              <a:t>CLR thus resembles: log(</a:t>
            </a:r>
            <a:r>
              <a:rPr lang="en-US" b="1" dirty="0"/>
              <a:t>W</a:t>
            </a:r>
            <a:r>
              <a:rPr lang="en-US" dirty="0"/>
              <a:t>)</a:t>
            </a:r>
            <a:r>
              <a:rPr lang="en-US" b="1" dirty="0"/>
              <a:t> = </a:t>
            </a:r>
            <a:r>
              <a:rPr lang="en-US" dirty="0"/>
              <a:t>log(</a:t>
            </a:r>
            <a:r>
              <a:rPr lang="en-US" b="1" dirty="0"/>
              <a:t>W</a:t>
            </a:r>
            <a:r>
              <a:rPr lang="en-US" baseline="30000" dirty="0"/>
              <a:t>∥</a:t>
            </a:r>
            <a:r>
              <a:rPr lang="en-US" dirty="0"/>
              <a:t>)</a:t>
            </a:r>
            <a:r>
              <a:rPr lang="en-US" baseline="30000" dirty="0"/>
              <a:t> </a:t>
            </a:r>
            <a:r>
              <a:rPr lang="en-US" dirty="0"/>
              <a:t>+</a:t>
            </a:r>
            <a:r>
              <a:rPr lang="en-US" baseline="30000" dirty="0"/>
              <a:t> </a:t>
            </a:r>
            <a:r>
              <a:rPr lang="en-US" dirty="0"/>
              <a:t>log(</a:t>
            </a:r>
            <a:r>
              <a:rPr lang="en-US" b="1" dirty="0"/>
              <a:t>W</a:t>
            </a:r>
            <a:r>
              <a:rPr lang="en-US" b="1" baseline="30000" dirty="0"/>
              <a:t>⟂)</a:t>
            </a:r>
          </a:p>
          <a:p>
            <a:pPr lvl="1"/>
            <a:r>
              <a:rPr lang="en-US" dirty="0"/>
              <a:t>Silverman/Nixon showed that these were equivalent</a:t>
            </a:r>
          </a:p>
          <a:p>
            <a:pPr lvl="2"/>
            <a:r>
              <a:rPr lang="en-US" dirty="0"/>
              <a:t>and that this equivalence was useful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D966A-5289-818F-1F21-59A90A154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32DB0-D3FB-EE92-846C-58424C08D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1836558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CLR(Y</a:t>
            </a:r>
            <a:r>
              <a:rPr lang="en-US" sz="4000" b="1" baseline="30000" dirty="0">
                <a:latin typeface="+mj-lt"/>
              </a:rPr>
              <a:t>∥</a:t>
            </a:r>
            <a:r>
              <a:rPr lang="en-US" sz="4000" b="1" dirty="0">
                <a:latin typeface="+mj-lt"/>
              </a:rPr>
              <a:t>) is a poor approximation of </a:t>
            </a:r>
            <a:r>
              <a:rPr lang="en-US" sz="4000" b="1" dirty="0">
                <a:latin typeface="+mn-lt"/>
              </a:rPr>
              <a:t>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28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Both </a:t>
            </a:r>
            <a:r>
              <a:rPr lang="en-US" sz="2400" b="1" dirty="0" err="1"/>
              <a:t>Y</a:t>
            </a:r>
            <a:r>
              <a:rPr lang="en-US" sz="2400" baseline="30000" dirty="0" err="1"/>
              <a:t>∥</a:t>
            </a:r>
            <a:r>
              <a:rPr lang="en-US" sz="2400" baseline="-25000" dirty="0" err="1"/>
              <a:t>dn</a:t>
            </a:r>
            <a:r>
              <a:rPr lang="en-CA" sz="2400" dirty="0"/>
              <a:t> and </a:t>
            </a:r>
            <a:r>
              <a:rPr lang="en-US" sz="2400" b="1" dirty="0"/>
              <a:t>G(</a:t>
            </a:r>
            <a:r>
              <a:rPr lang="en-US" sz="2400" b="1" dirty="0" err="1"/>
              <a:t>Y</a:t>
            </a:r>
            <a:r>
              <a:rPr lang="en-US" sz="2400" baseline="30000" dirty="0" err="1"/>
              <a:t>∥</a:t>
            </a:r>
            <a:r>
              <a:rPr lang="en-US" sz="2400" baseline="-25000" dirty="0" err="1"/>
              <a:t>.n</a:t>
            </a:r>
            <a:r>
              <a:rPr lang="en-US" sz="2400" dirty="0"/>
              <a:t>)</a:t>
            </a:r>
            <a:r>
              <a:rPr lang="en-CA" sz="2400" dirty="0"/>
              <a:t> are point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628474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bioreactor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2205" cy="2405412"/>
          </a:xfrm>
        </p:spPr>
        <p:txBody>
          <a:bodyPr/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5841C3-F57D-AAB8-E614-8C583F658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96" y="1027906"/>
            <a:ext cx="4983645" cy="49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144D8-49A4-6FC9-391F-DC4106F76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6142"/>
            <a:ext cx="10515600" cy="1325563"/>
          </a:xfrm>
        </p:spPr>
        <p:txBody>
          <a:bodyPr/>
          <a:lstStyle/>
          <a:p>
            <a:r>
              <a:rPr lang="en-US" dirty="0"/>
              <a:t>All count data are NB, but 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D80D9B3-5400-EDAF-B134-A58B9730D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5293" y="1853358"/>
            <a:ext cx="6958107" cy="435133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157E4-F7BC-041D-306A-126E169BE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DC66D-3E3A-3839-EA4C-52A23E89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78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31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0" y="2395728"/>
            <a:ext cx="2326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Posterior distributions:</a:t>
            </a:r>
          </a:p>
          <a:p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</p:spTree>
    <p:extLst>
      <p:ext uri="{BB962C8B-B14F-4D97-AF65-F5344CB8AC3E}">
        <p14:creationId xmlns:p14="http://schemas.microsoft.com/office/powerpoint/2010/main" val="801485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Bioreactor 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679197" cy="3536789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DD59E6-372E-D2A9-AAC7-D1710051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60" y="1690688"/>
            <a:ext cx="6543964" cy="367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11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Unacknowledged bias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6327" cy="4351338"/>
          </a:xfrm>
        </p:spPr>
        <p:txBody>
          <a:bodyPr/>
          <a:lstStyle/>
          <a:p>
            <a:r>
              <a:rPr lang="en-US" dirty="0"/>
              <a:t>Observation that too much data is counterproductive (</a:t>
            </a:r>
            <a:r>
              <a:rPr lang="en-US" dirty="0" err="1"/>
              <a:t>Schurch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 a highly replicated RNA-seq experiment over 70% of transcripts are DA</a:t>
            </a:r>
          </a:p>
          <a:p>
            <a:pPr lvl="1"/>
            <a:r>
              <a:rPr lang="en-US" dirty="0"/>
              <a:t>Biologically implausible</a:t>
            </a:r>
          </a:p>
          <a:p>
            <a:pPr lvl="1"/>
            <a:r>
              <a:rPr lang="en-US" dirty="0"/>
              <a:t>Breaks assumption of normalization (RLE)</a:t>
            </a:r>
          </a:p>
          <a:p>
            <a:pPr lvl="1"/>
            <a:r>
              <a:rPr lang="en-US" dirty="0"/>
              <a:t>Dual cutoff solution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C5B904-8D8E-F50B-A61C-0DC24EF1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39" y="1330487"/>
            <a:ext cx="4436327" cy="4453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410085-E754-B585-1409-E934395AEE2E}"/>
              </a:ext>
            </a:extLst>
          </p:cNvPr>
          <p:cNvSpPr txBox="1"/>
          <p:nvPr/>
        </p:nvSpPr>
        <p:spPr>
          <a:xfrm>
            <a:off x="7422776" y="6096000"/>
            <a:ext cx="21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Jussi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(RPE vs HepG2)</a:t>
            </a:r>
          </a:p>
        </p:txBody>
      </p:sp>
    </p:spTree>
    <p:extLst>
      <p:ext uri="{BB962C8B-B14F-4D97-AF65-F5344CB8AC3E}">
        <p14:creationId xmlns:p14="http://schemas.microsoft.com/office/powerpoint/2010/main" val="31601304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Overpowering is normalization independent 	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B8D197-E2A1-8141-2363-148033CA5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3558" y="1493520"/>
            <a:ext cx="9344883" cy="4247674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9351BB-4566-9A84-6591-47F8F84B7B62}"/>
              </a:ext>
            </a:extLst>
          </p:cNvPr>
          <p:cNvSpPr txBox="1"/>
          <p:nvPr/>
        </p:nvSpPr>
        <p:spPr>
          <a:xfrm>
            <a:off x="7422776" y="6096000"/>
            <a:ext cx="2105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Jussi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(RPE vs HepG2)</a:t>
            </a:r>
          </a:p>
        </p:txBody>
      </p:sp>
    </p:spTree>
    <p:extLst>
      <p:ext uri="{BB962C8B-B14F-4D97-AF65-F5344CB8AC3E}">
        <p14:creationId xmlns:p14="http://schemas.microsoft.com/office/powerpoint/2010/main" val="3982809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keeps sensitivity, removes overpowering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D8AB5-A8CF-C488-0A98-0AEB56921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3"/>
            <a:ext cx="4679197" cy="4895851"/>
          </a:xfrm>
        </p:spPr>
        <p:txBody>
          <a:bodyPr>
            <a:normAutofit/>
          </a:bodyPr>
          <a:lstStyle/>
          <a:p>
            <a:r>
              <a:rPr lang="en-US" dirty="0"/>
              <a:t>Simulated bioreactor data</a:t>
            </a:r>
          </a:p>
          <a:p>
            <a:pPr lvl="1"/>
            <a:r>
              <a:rPr lang="en-US" dirty="0"/>
              <a:t>High FP rate across the board</a:t>
            </a:r>
          </a:p>
          <a:p>
            <a:pPr lvl="1"/>
            <a:r>
              <a:rPr lang="en-US" dirty="0"/>
              <a:t>Data are asymmetric</a:t>
            </a:r>
          </a:p>
          <a:p>
            <a:pPr lvl="1"/>
            <a:endParaRPr lang="en-US" dirty="0"/>
          </a:p>
          <a:p>
            <a:r>
              <a:rPr lang="en-US" dirty="0"/>
              <a:t>Adding scale removes FP</a:t>
            </a:r>
          </a:p>
          <a:p>
            <a:pPr lvl="1"/>
            <a:r>
              <a:rPr lang="en-US" dirty="0"/>
              <a:t>Sensitivity analysis can help find scale settings</a:t>
            </a:r>
          </a:p>
          <a:p>
            <a:pPr lvl="1"/>
            <a:endParaRPr lang="en-US" dirty="0"/>
          </a:p>
          <a:p>
            <a:r>
              <a:rPr lang="en-US" dirty="0"/>
              <a:t>Increasing sample size makes problem worse for all tools but the scaled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62F73E-DC4A-B311-8677-9C5CA540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7397" y="1376722"/>
            <a:ext cx="5861515" cy="41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37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59123-D791-486D-7582-8FB0BFFED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- unacknowledged bias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239CA7-F39C-624E-2631-4A9395297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429A5-BEE9-A958-B80B-67059768C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276696-785D-AB16-E86E-0C98B0548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980" y="2061274"/>
            <a:ext cx="8741328" cy="34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69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165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08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39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E12F7F4-D029-5FB5-AE03-A1D286B4A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21" y="1725559"/>
            <a:ext cx="9962757" cy="42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59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1)?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87668" y="1850551"/>
            <a:ext cx="42867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Lots of moving parts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Something can: 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/>
              <a:t>==</a:t>
            </a:r>
          </a:p>
          <a:p>
            <a:pPr marL="1200150" lvl="2" indent="-285750">
              <a:buFont typeface="Arial"/>
              <a:buChar char="•"/>
            </a:pPr>
            <a:r>
              <a:rPr lang="en-US" sz="2400" dirty="0"/>
              <a:t>∆ abundance </a:t>
            </a:r>
          </a:p>
          <a:p>
            <a:pPr marL="1200150" lvl="2" indent="-285750" algn="just">
              <a:buFont typeface="Arial"/>
              <a:buChar char="•"/>
            </a:pPr>
            <a:r>
              <a:rPr lang="en-US" sz="2400" dirty="0"/>
              <a:t>∆ occurrence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C5A258-7666-F34A-9B0B-DA3BB3182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5AF7144D-679F-ED25-9BE6-A64C78EE7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60691" y="2126613"/>
            <a:ext cx="4918428" cy="26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751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scale uncertainty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40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39CD2A-5B50-9625-EC09-EE6911C83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648" y="1690688"/>
            <a:ext cx="9677998" cy="415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6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my problem?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41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B97E0-2284-5555-4777-33F9E09EBEA6}"/>
              </a:ext>
            </a:extLst>
          </p:cNvPr>
          <p:cNvSpPr txBox="1"/>
          <p:nvPr/>
        </p:nvSpPr>
        <p:spPr>
          <a:xfrm>
            <a:off x="838200" y="1939683"/>
            <a:ext cx="51883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Scale can be added on a per-group or per-sample basis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Differential scale changes the location of the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This depends only on the ratio of the scales, not on the value of the scales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/>
              <a:t>Yes, the normalization value is irrelevant but the ratio between the values for different groups is important</a:t>
            </a:r>
          </a:p>
        </p:txBody>
      </p:sp>
      <p:pic>
        <p:nvPicPr>
          <p:cNvPr id="11" name="Picture 10" descr="A graph of a graph with red and black dots&#10;&#10;Description automatically generated">
            <a:extLst>
              <a:ext uri="{FF2B5EF4-FFF2-40B4-BE49-F238E27FC236}">
                <a16:creationId xmlns:a16="http://schemas.microsoft.com/office/drawing/2014/main" id="{E3899120-FCF0-52CF-B915-36177378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247" y="1048900"/>
            <a:ext cx="4976553" cy="497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726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5EE697-F921-C279-E89F-60D1B7E6C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567"/>
          <a:stretch/>
        </p:blipFill>
        <p:spPr>
          <a:xfrm>
            <a:off x="838200" y="1569504"/>
            <a:ext cx="3485827" cy="3718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CEFBEA-934C-A397-F1BA-C6F6FE13D49D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E099A0-2C3D-8CB4-B660-45F505F712DE}"/>
              </a:ext>
            </a:extLst>
          </p:cNvPr>
          <p:cNvSpPr txBox="1"/>
          <p:nvPr/>
        </p:nvSpPr>
        <p:spPr>
          <a:xfrm>
            <a:off x="4495800" y="1936955"/>
            <a:ext cx="59283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Effect plot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Bit of a mess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Housekeeping</a:t>
            </a:r>
            <a:r>
              <a:rPr lang="en-US" sz="2800" dirty="0"/>
              <a:t> genes not centered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200" dirty="0"/>
              <a:t>HK </a:t>
            </a:r>
            <a:r>
              <a:rPr lang="en-US" sz="2200" dirty="0">
                <a:solidFill>
                  <a:srgbClr val="00B0F0"/>
                </a:solidFill>
              </a:rPr>
              <a:t>FP boxed </a:t>
            </a:r>
            <a:r>
              <a:rPr lang="en-US" sz="2200" dirty="0"/>
              <a:t>(rRNA, </a:t>
            </a:r>
            <a:r>
              <a:rPr lang="en-US" sz="2200" dirty="0" err="1"/>
              <a:t>Tsc’n</a:t>
            </a:r>
            <a:r>
              <a:rPr lang="en-US" sz="2200" dirty="0"/>
              <a:t>, </a:t>
            </a:r>
            <a:r>
              <a:rPr lang="en-US" sz="2200" dirty="0" err="1"/>
              <a:t>Gly</a:t>
            </a:r>
            <a:r>
              <a:rPr lang="en-US" sz="2200" dirty="0"/>
              <a:t> …)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False </a:t>
            </a:r>
            <a:r>
              <a:rPr lang="en-US" sz="2800" dirty="0">
                <a:solidFill>
                  <a:srgbClr val="FFC000"/>
                </a:solidFill>
              </a:rPr>
              <a:t>negatives</a:t>
            </a:r>
            <a:r>
              <a:rPr lang="en-US" sz="2800" dirty="0"/>
              <a:t> not </a:t>
            </a:r>
            <a:r>
              <a:rPr lang="en-US" sz="2800" dirty="0">
                <a:solidFill>
                  <a:srgbClr val="FF0000"/>
                </a:solidFill>
              </a:rPr>
              <a:t>significant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6361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BF9EAC-EA11-430E-1FB2-9911E3A6DDD6}"/>
              </a:ext>
            </a:extLst>
          </p:cNvPr>
          <p:cNvSpPr txBox="1"/>
          <p:nvPr/>
        </p:nvSpPr>
        <p:spPr>
          <a:xfrm>
            <a:off x="1817122" y="5308201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Gamma=NULL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578B4-3228-4998-CD27-0CFC65118480}"/>
              </a:ext>
            </a:extLst>
          </p:cNvPr>
          <p:cNvSpPr txBox="1"/>
          <p:nvPr/>
        </p:nvSpPr>
        <p:spPr>
          <a:xfrm>
            <a:off x="5332009" y="5308201"/>
            <a:ext cx="1327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04" y="1546500"/>
            <a:ext cx="10504617" cy="376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68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2041-0D75-D655-E42B-C57C036A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Meta-transcriptomes 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263FF-5B6E-7133-F730-669B50945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Barbados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A84FF-0A26-BCC8-1A8C-EED5E7CB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44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7CB032-4CFB-8CE3-F5C8-9D8D53C22C03}"/>
              </a:ext>
            </a:extLst>
          </p:cNvPr>
          <p:cNvSpPr txBox="1"/>
          <p:nvPr/>
        </p:nvSpPr>
        <p:spPr>
          <a:xfrm>
            <a:off x="9189611" y="5308201"/>
            <a:ext cx="1585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Gamma=0.5</a:t>
            </a:r>
          </a:p>
          <a:p>
            <a:r>
              <a:rPr lang="en-US" dirty="0"/>
              <a:t>Ratio = 1 : 1.15</a:t>
            </a:r>
          </a:p>
        </p:txBody>
      </p:sp>
      <p:pic>
        <p:nvPicPr>
          <p:cNvPr id="11" name="Picture 10" descr="A diagram of a number of colored dots&#10;&#10;Description automatically generated with medium confidence">
            <a:extLst>
              <a:ext uri="{FF2B5EF4-FFF2-40B4-BE49-F238E27FC236}">
                <a16:creationId xmlns:a16="http://schemas.microsoft.com/office/drawing/2014/main" id="{8A68736D-0A86-60FA-DF17-A4B8D32251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47"/>
          <a:stretch/>
        </p:blipFill>
        <p:spPr>
          <a:xfrm>
            <a:off x="7807569" y="1546500"/>
            <a:ext cx="3440552" cy="37617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F1A683F5-74FB-FD78-3B3B-8C2BE183E323}"/>
              </a:ext>
            </a:extLst>
          </p:cNvPr>
          <p:cNvSpPr/>
          <p:nvPr/>
        </p:nvSpPr>
        <p:spPr>
          <a:xfrm>
            <a:off x="9189611" y="2550159"/>
            <a:ext cx="462389" cy="111761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169376-6D63-713D-A478-A82090B0C631}"/>
              </a:ext>
            </a:extLst>
          </p:cNvPr>
          <p:cNvSpPr/>
          <p:nvPr/>
        </p:nvSpPr>
        <p:spPr>
          <a:xfrm>
            <a:off x="9313472" y="2856432"/>
            <a:ext cx="389328" cy="111761"/>
          </a:xfrm>
          <a:prstGeom prst="ellipse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EDF0A11-D9DA-A91E-762A-30EDB0C22C27}"/>
              </a:ext>
            </a:extLst>
          </p:cNvPr>
          <p:cNvSpPr/>
          <p:nvPr/>
        </p:nvSpPr>
        <p:spPr>
          <a:xfrm>
            <a:off x="9702800" y="3945222"/>
            <a:ext cx="370757" cy="205698"/>
          </a:xfrm>
          <a:prstGeom prst="ellipse">
            <a:avLst/>
          </a:pr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EEB9DD-FDFA-5EEF-58E7-0DE5270629C0}"/>
              </a:ext>
            </a:extLst>
          </p:cNvPr>
          <p:cNvCxnSpPr/>
          <p:nvPr/>
        </p:nvCxnSpPr>
        <p:spPr>
          <a:xfrm>
            <a:off x="6421120" y="2550159"/>
            <a:ext cx="2611120" cy="55880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80653CF-EC94-CED1-51E4-4CF33A492AE3}"/>
              </a:ext>
            </a:extLst>
          </p:cNvPr>
          <p:cNvCxnSpPr>
            <a:cxnSpLocks/>
            <a:stCxn id="20" idx="3"/>
          </p:cNvCxnSpPr>
          <p:nvPr/>
        </p:nvCxnSpPr>
        <p:spPr>
          <a:xfrm flipV="1">
            <a:off x="6462005" y="2912312"/>
            <a:ext cx="2727606" cy="183472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2BD6E7-B454-1BF6-A03A-122D50E4D92B}"/>
              </a:ext>
            </a:extLst>
          </p:cNvPr>
          <p:cNvCxnSpPr>
            <a:cxnSpLocks/>
          </p:cNvCxnSpPr>
          <p:nvPr/>
        </p:nvCxnSpPr>
        <p:spPr>
          <a:xfrm>
            <a:off x="6462005" y="3654188"/>
            <a:ext cx="3189995" cy="410091"/>
          </a:xfrm>
          <a:prstGeom prst="straightConnector1">
            <a:avLst/>
          </a:pr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1575728-F725-C25D-3551-CAAF3D10DFFD}"/>
              </a:ext>
            </a:extLst>
          </p:cNvPr>
          <p:cNvSpPr txBox="1"/>
          <p:nvPr/>
        </p:nvSpPr>
        <p:spPr>
          <a:xfrm>
            <a:off x="3606800" y="2357120"/>
            <a:ext cx="28552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CAMP resistance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Metabolism stuff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Nitrogen/Amine metabolism</a:t>
            </a:r>
          </a:p>
        </p:txBody>
      </p:sp>
    </p:spTree>
    <p:extLst>
      <p:ext uri="{BB962C8B-B14F-4D97-AF65-F5344CB8AC3E}">
        <p14:creationId xmlns:p14="http://schemas.microsoft.com/office/powerpoint/2010/main" val="2341420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hard (part 2)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2635024" y="2844122"/>
            <a:ext cx="3835853" cy="2358796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6739542" y="3633258"/>
            <a:ext cx="3460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072" y="311224"/>
            <a:ext cx="4939868" cy="1676603"/>
          </a:xfrm>
        </p:spPr>
        <p:txBody>
          <a:bodyPr>
            <a:normAutofit/>
          </a:bodyPr>
          <a:lstStyle/>
          <a:p>
            <a:r>
              <a:rPr lang="en-US" dirty="0"/>
              <a:t>We have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41476-C48C-914F-80C0-A3D9C83B6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" r="11725"/>
          <a:stretch/>
        </p:blipFill>
        <p:spPr>
          <a:xfrm>
            <a:off x="1524021" y="10"/>
            <a:ext cx="3476673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8074" y="1610138"/>
            <a:ext cx="5419905" cy="4936637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/>
              <a:t>Sequencing data are probabilistic random samples</a:t>
            </a:r>
          </a:p>
          <a:p>
            <a:pPr lvl="1"/>
            <a:r>
              <a:rPr lang="en-US" sz="3100" dirty="0"/>
              <a:t>Almost always point estimates or worse – averages</a:t>
            </a:r>
          </a:p>
          <a:p>
            <a:pPr lvl="1"/>
            <a:r>
              <a:rPr lang="en-US" sz="3100" dirty="0"/>
              <a:t>Single-cell and UMIs can help here but …</a:t>
            </a:r>
          </a:p>
          <a:p>
            <a:r>
              <a:rPr lang="en-US" sz="3100" dirty="0"/>
              <a:t>Sequencing data are compositions</a:t>
            </a:r>
          </a:p>
          <a:p>
            <a:pPr lvl="1"/>
            <a:r>
              <a:rPr lang="en-US" sz="3100" dirty="0"/>
              <a:t>everything correlates with everything</a:t>
            </a:r>
          </a:p>
          <a:p>
            <a:pPr lvl="1"/>
            <a:r>
              <a:rPr lang="en-US" sz="3100" dirty="0"/>
              <a:t>the levels are confounded if the bacterial load (or the total amount of mRNA) differs between samples</a:t>
            </a:r>
          </a:p>
          <a:p>
            <a:pPr lvl="1"/>
            <a:r>
              <a:rPr lang="en-US" sz="3100" dirty="0"/>
              <a:t>We will call this ‘scale’</a:t>
            </a:r>
          </a:p>
          <a:p>
            <a:pPr lvl="1"/>
            <a:r>
              <a:rPr lang="en-US" sz="3100" dirty="0"/>
              <a:t>our conclusions change when we include or exclude different sets of features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(Pearson 1896 Proceedings of the Royal Society of London 60, 489: Aitchison 1986 The Statistical Analysis of Compositional Data: Lovell 2015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PLoS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Comput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Bio,11:e1004075 )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48073" y="6356351"/>
            <a:ext cx="310435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Penn State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C7C2E-A09A-5E43-9FC8-47337055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5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8072" y="311224"/>
            <a:ext cx="4939868" cy="1676603"/>
          </a:xfrm>
        </p:spPr>
        <p:txBody>
          <a:bodyPr>
            <a:normAutofit/>
          </a:bodyPr>
          <a:lstStyle/>
          <a:p>
            <a:r>
              <a:rPr lang="en-US" dirty="0"/>
              <a:t>We have problems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41476-C48C-914F-80C0-A3D9C83B6F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1" r="11725"/>
          <a:stretch/>
        </p:blipFill>
        <p:spPr>
          <a:xfrm>
            <a:off x="1524021" y="10"/>
            <a:ext cx="3476673" cy="6857990"/>
          </a:xfrm>
          <a:prstGeom prst="rect">
            <a:avLst/>
          </a:prstGeom>
          <a:effectLst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8074" y="1610139"/>
            <a:ext cx="5419905" cy="436852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400" dirty="0"/>
              <a:t>Sequencing data are high-dimensional</a:t>
            </a:r>
          </a:p>
          <a:p>
            <a:pPr lvl="1"/>
            <a:r>
              <a:rPr lang="en-US" dirty="0"/>
              <a:t>Therefore statistical analyses can be wildly optimistic</a:t>
            </a:r>
          </a:p>
          <a:p>
            <a:pPr lvl="1"/>
            <a:r>
              <a:rPr lang="en-US" dirty="0"/>
              <a:t>Analyses can converge on an exactly wrong answer</a:t>
            </a:r>
          </a:p>
          <a:p>
            <a:r>
              <a:rPr lang="en-US" sz="2400" dirty="0"/>
              <a:t>Sequencing data are sparse</a:t>
            </a:r>
          </a:p>
          <a:p>
            <a:pPr lvl="1"/>
            <a:r>
              <a:rPr lang="en-US" dirty="0"/>
              <a:t>Therefore we need to estimate many of our values</a:t>
            </a:r>
          </a:p>
          <a:p>
            <a:r>
              <a:rPr lang="en-US" sz="2400" dirty="0"/>
              <a:t>Most of us are, at best, begrudgingly aware of the problems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248073" y="6356351"/>
            <a:ext cx="3104351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Penn State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9C7C2E-A09A-5E43-9FC8-473370550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71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CA"/>
              <a:t>December 2022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Penn State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/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/>
              <a:t>RLE, TMM, CSS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Proportion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percentage, relative abundance 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CLR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/>
              <a:t>Sequencing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2613639" y="5143491"/>
            <a:ext cx="4797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48993</TotalTime>
  <Words>1963</Words>
  <Application>Microsoft Macintosh PowerPoint</Application>
  <PresentationFormat>Widescreen</PresentationFormat>
  <Paragraphs>439</Paragraphs>
  <Slides>44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Wingdings</vt:lpstr>
      <vt:lpstr>Office Theme</vt:lpstr>
      <vt:lpstr>Problems of scale when analyzing high throughput sequencing datasets (Computational paradigms in molecular biology revisited)</vt:lpstr>
      <vt:lpstr>The goal</vt:lpstr>
      <vt:lpstr>How we get our data</vt:lpstr>
      <vt:lpstr>Why is this hard (part 1)?</vt:lpstr>
      <vt:lpstr>Why is this hard (part 2)</vt:lpstr>
      <vt:lpstr>We have problems</vt:lpstr>
      <vt:lpstr>We have problems</vt:lpstr>
      <vt:lpstr>Data as counts</vt:lpstr>
      <vt:lpstr>As delivered by sequencing</vt:lpstr>
      <vt:lpstr>Normalization is no help at all</vt:lpstr>
      <vt:lpstr>Log-ratios for CoDa</vt:lpstr>
      <vt:lpstr>ALDEx2: probabilistic CoDa</vt:lpstr>
      <vt:lpstr>ALDEx2 under the hood </vt:lpstr>
      <vt:lpstr>Bad data</vt:lpstr>
      <vt:lpstr>Dark underbelly of HTS</vt:lpstr>
      <vt:lpstr>Our data in reality</vt:lpstr>
      <vt:lpstr>Drivers</vt:lpstr>
      <vt:lpstr>Plot your data</vt:lpstr>
      <vt:lpstr>Diagnosing bad data</vt:lpstr>
      <vt:lpstr>selex</vt:lpstr>
      <vt:lpstr>Meta-transcriptome</vt:lpstr>
      <vt:lpstr>Yeast transcriptome</vt:lpstr>
      <vt:lpstr>Dispersion vs. count</vt:lpstr>
      <vt:lpstr>Dispersion vs. count</vt:lpstr>
      <vt:lpstr>Formally</vt:lpstr>
      <vt:lpstr>Enter Scale (Silverman,Nixon)</vt:lpstr>
      <vt:lpstr>What is scale?</vt:lpstr>
      <vt:lpstr>CLR(Y∥) is a poor approximation of W</vt:lpstr>
      <vt:lpstr>Simulated bioreactor</vt:lpstr>
      <vt:lpstr>All count data are NB, but …</vt:lpstr>
      <vt:lpstr>Graphical intuition</vt:lpstr>
      <vt:lpstr>Bioreactor sensitivity analysis</vt:lpstr>
      <vt:lpstr>Unacknowledged bias in practice</vt:lpstr>
      <vt:lpstr>Overpowering is normalization independent  </vt:lpstr>
      <vt:lpstr>Scale keeps sensitivity, removes overpowering</vt:lpstr>
      <vt:lpstr>Because - unacknowledged bias</vt:lpstr>
      <vt:lpstr>Summary</vt:lpstr>
      <vt:lpstr>Summary</vt:lpstr>
      <vt:lpstr>Adding scale uncertainty …</vt:lpstr>
      <vt:lpstr>Adding scale uncertainty …</vt:lpstr>
      <vt:lpstr>What about my problem?</vt:lpstr>
      <vt:lpstr> Meta-transcriptomes …</vt:lpstr>
      <vt:lpstr> Meta-transcriptomes …</vt:lpstr>
      <vt:lpstr> Meta-transcriptomes 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75</cp:revision>
  <dcterms:created xsi:type="dcterms:W3CDTF">2021-04-14T17:33:42Z</dcterms:created>
  <dcterms:modified xsi:type="dcterms:W3CDTF">2024-04-29T12:56:54Z</dcterms:modified>
</cp:coreProperties>
</file>